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56" r:id="rId6"/>
    <p:sldId id="264" r:id="rId7"/>
    <p:sldId id="262" r:id="rId8"/>
  </p:sldIdLst>
  <p:sldSz cx="12192000" cy="6858000"/>
  <p:notesSz cx="7099300" cy="102346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ca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90" y="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észáros Attila" userId="17dae769a67aa001" providerId="LiveId" clId="{E6F8055F-B335-4F6D-8787-98B957CDE6D7}"/>
    <pc:docChg chg="modSld">
      <pc:chgData name="Mészáros Attila" userId="17dae769a67aa001" providerId="LiveId" clId="{E6F8055F-B335-4F6D-8787-98B957CDE6D7}" dt="2018-01-25T21:01:10.245" v="2" actId="113"/>
      <pc:docMkLst>
        <pc:docMk/>
      </pc:docMkLst>
      <pc:sldChg chg="modSp">
        <pc:chgData name="Mészáros Attila" userId="17dae769a67aa001" providerId="LiveId" clId="{E6F8055F-B335-4F6D-8787-98B957CDE6D7}" dt="2018-01-25T21:01:10.245" v="2" actId="113"/>
        <pc:sldMkLst>
          <pc:docMk/>
          <pc:sldMk cId="285242921" sldId="264"/>
        </pc:sldMkLst>
        <pc:graphicFrameChg chg="mod modGraphic">
          <ac:chgData name="Mészáros Attila" userId="17dae769a67aa001" providerId="LiveId" clId="{E6F8055F-B335-4F6D-8787-98B957CDE6D7}" dt="2018-01-25T21:01:10.245" v="2" actId="113"/>
          <ac:graphicFrameMkLst>
            <pc:docMk/>
            <pc:sldMk cId="285242921" sldId="264"/>
            <ac:graphicFrameMk id="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701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425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286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860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96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28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974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139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21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803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1575-8EED-493B-94E8-9B477DC3617E}" type="datetimeFigureOut">
              <a:rPr lang="hu-HU" smtClean="0"/>
              <a:t>2018. 01. 25.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7D07A-2148-4ED0-9334-53ED0AB5BB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976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 algn="ctr"/>
            <a:r>
              <a:rPr lang="hu-HU" sz="5400" b="1" dirty="0">
                <a:latin typeface="+mn-lt"/>
              </a:rPr>
              <a:t>Közérdekű Nyugdíjas Szövetkezet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38200" y="2361653"/>
            <a:ext cx="10515600" cy="4351338"/>
          </a:xfrm>
          <a:solidFill>
            <a:schemeClr val="bg1">
              <a:alpha val="3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dirty="0"/>
              <a:t>2017. július 1.-től a 2006. évi X.  törvény  módosításával új lehetőséget teremtett a törvényhozás azon nyugdíjasok számára, akik:</a:t>
            </a:r>
          </a:p>
          <a:p>
            <a:r>
              <a:rPr lang="hu-HU" sz="3200" dirty="0"/>
              <a:t>szeretnének tovább dolgozni;</a:t>
            </a:r>
          </a:p>
          <a:p>
            <a:r>
              <a:rPr lang="hu-HU" sz="3200" dirty="0"/>
              <a:t>képesek és készek tudásukat és tapasztalataikat átadni;</a:t>
            </a:r>
          </a:p>
          <a:p>
            <a:r>
              <a:rPr lang="hu-HU" sz="3200" dirty="0"/>
              <a:t>szeretnék kiegészíteni jövedelmüket, úgy hogy a nyugdíjukat sem veszítik el.</a:t>
            </a:r>
          </a:p>
        </p:txBody>
      </p:sp>
    </p:spTree>
    <p:extLst>
      <p:ext uri="{BB962C8B-B14F-4D97-AF65-F5344CB8AC3E}">
        <p14:creationId xmlns:p14="http://schemas.microsoft.com/office/powerpoint/2010/main" val="413288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886385" y="1827009"/>
            <a:ext cx="10640291" cy="4216539"/>
          </a:xfrm>
          <a:prstGeom prst="rect">
            <a:avLst/>
          </a:prstGeom>
          <a:solidFill>
            <a:schemeClr val="bg1">
              <a:alpha val="3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hu-HU" sz="3600" b="1" dirty="0"/>
              <a:t>A nyugdíjasoknak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Lehetőséget a nyugdíjasok számára a tapasztalataik továbbadására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Aktivitásuk megőrzésére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Nyugdíjuk kiegészítésére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Lehetőséget annyi munka vállalására, amennyire jut idejük és fizikai kapacitásuk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Lehetővé teszik nagyobb anyagi biztonság megteremtését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Munkavállalás mellett a nyugdíjuk teljes összegét megtarthatják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Nincs bérplafon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Nincs kötelezően ledolgozott „munkaidő”, sem kötelezően elvégzendő feladat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886385" y="551504"/>
            <a:ext cx="10640290" cy="769441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outerShdw blurRad="50800" dir="5400000" algn="ctr" rotWithShape="0">
              <a:srgbClr val="000000">
                <a:alpha val="43137"/>
              </a:srgbClr>
            </a:outerShdw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/>
              <a:t>Mit nyújtanak a nyugdíjas szövetkezetek?</a:t>
            </a:r>
          </a:p>
        </p:txBody>
      </p:sp>
    </p:spTree>
    <p:extLst>
      <p:ext uri="{BB962C8B-B14F-4D97-AF65-F5344CB8AC3E}">
        <p14:creationId xmlns:p14="http://schemas.microsoft.com/office/powerpoint/2010/main" val="408242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886385" y="1700733"/>
            <a:ext cx="10640290" cy="4893647"/>
          </a:xfrm>
          <a:prstGeom prst="rect">
            <a:avLst/>
          </a:prstGeom>
          <a:solidFill>
            <a:schemeClr val="bg1">
              <a:alpha val="3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hu-HU" sz="3600" dirty="0"/>
              <a:t>A munkáltatóknak</a:t>
            </a:r>
          </a:p>
          <a:p>
            <a:br>
              <a:rPr lang="hu-HU" dirty="0"/>
            </a:b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Tapasztalt, már a munkáltatónál jól bevált munkaerő visszaintegrálását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Járulékkedvezmény miatt olcsóbb foglalkoztatási formát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Eszközt az ingadozó munkaerőigény gyors kezelésére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A foglalkoztatáshoz kapcsolódó </a:t>
            </a:r>
            <a:r>
              <a:rPr lang="hu-HU" sz="2800" b="1" u="sng" dirty="0"/>
              <a:t>adminisztráció minimalizálását</a:t>
            </a:r>
            <a:r>
              <a:rPr lang="hu-HU" sz="2400" dirty="0"/>
              <a:t>, mivel a bérszámfejtés, a foglalkoztatott szövetkezeti tag bejelentésének kötelezettsége a szövetkezet feladata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A </a:t>
            </a:r>
            <a:r>
              <a:rPr lang="hu-HU" sz="2800" b="1" u="sng" dirty="0"/>
              <a:t>költségek minimalizálását</a:t>
            </a:r>
            <a:r>
              <a:rPr lang="hu-HU" sz="2400" dirty="0"/>
              <a:t>, mert a szövetkezeti jövedelmet kizárólag személyi jövedelemadó terheli.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62B30F2-68C5-4AC3-9335-84E1BADFE61D}"/>
              </a:ext>
            </a:extLst>
          </p:cNvPr>
          <p:cNvSpPr txBox="1"/>
          <p:nvPr/>
        </p:nvSpPr>
        <p:spPr>
          <a:xfrm>
            <a:off x="886385" y="551504"/>
            <a:ext cx="10640290" cy="769441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outerShdw blurRad="50800" dir="5400000" algn="ctr" rotWithShape="0">
              <a:srgbClr val="000000">
                <a:alpha val="43137"/>
              </a:srgbClr>
            </a:outerShdw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/>
              <a:t>Mit nyújtanak a nyugdíjas szövetkezetek?</a:t>
            </a:r>
          </a:p>
        </p:txBody>
      </p:sp>
    </p:spTree>
    <p:extLst>
      <p:ext uri="{BB962C8B-B14F-4D97-AF65-F5344CB8AC3E}">
        <p14:creationId xmlns:p14="http://schemas.microsoft.com/office/powerpoint/2010/main" val="2412794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/>
          <a:lstStyle/>
          <a:p>
            <a:pPr algn="ctr"/>
            <a:r>
              <a:rPr lang="hu-HU" b="1" dirty="0">
                <a:latin typeface="+mn-lt"/>
              </a:rPr>
              <a:t>ABACUS Közérdekű Nyugdíjas Szövetkezet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  <a:solidFill>
            <a:schemeClr val="bg1">
              <a:alpha val="30000"/>
            </a:schemeClr>
          </a:solidFill>
          <a:effectLst>
            <a:softEdge rad="63500"/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200" b="1" dirty="0"/>
              <a:t>Szövetkezetünk létrehozásának célja:</a:t>
            </a:r>
            <a:br>
              <a:rPr lang="hu-HU" sz="3200" b="1" dirty="0"/>
            </a:br>
            <a:endParaRPr lang="hu-HU" sz="3200" b="1" dirty="0"/>
          </a:p>
          <a:p>
            <a:r>
              <a:rPr lang="hu-HU" dirty="0"/>
              <a:t>hogy tagjaink életminősége, kilátásai javuljanak,</a:t>
            </a:r>
          </a:p>
          <a:p>
            <a:r>
              <a:rPr lang="hu-HU" dirty="0"/>
              <a:t>hogy hasznosítani tudják tapasztalataikat, szaktudásukat,</a:t>
            </a:r>
          </a:p>
          <a:p>
            <a:r>
              <a:rPr lang="hu-HU" dirty="0"/>
              <a:t>hogy ismét közösségre találjanak,</a:t>
            </a:r>
          </a:p>
          <a:p>
            <a:r>
              <a:rPr lang="hu-HU" dirty="0"/>
              <a:t>hogy nyugdíjuk megtartása mellett, aktivitásukkal arányos tisztességes  jövedelmezésbe részesüljenek,</a:t>
            </a:r>
          </a:p>
          <a:p>
            <a:r>
              <a:rPr lang="hu-HU" dirty="0"/>
              <a:t>hogy munkáltató partnereinknek kedvező pénzügyi feltételek mellett tapasztalattal rendelkező szakemberek foglalkoztatásának lehetőségét biztosítsuk.</a:t>
            </a:r>
          </a:p>
        </p:txBody>
      </p:sp>
    </p:spTree>
    <p:extLst>
      <p:ext uri="{BB962C8B-B14F-4D97-AF65-F5344CB8AC3E}">
        <p14:creationId xmlns:p14="http://schemas.microsoft.com/office/powerpoint/2010/main" val="2536916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00644" y="392221"/>
            <a:ext cx="10616539" cy="769441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/>
              <a:t>ABACUS Közérdekű Nyugdíjas Szövetkezet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700644" y="2382591"/>
            <a:ext cx="7018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400" b="1" dirty="0"/>
          </a:p>
          <a:p>
            <a:endParaRPr lang="hu-HU" sz="2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853044" y="2534991"/>
            <a:ext cx="7018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400" b="1" dirty="0"/>
          </a:p>
          <a:p>
            <a:endParaRPr lang="hu-HU" sz="24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701006" y="1607111"/>
            <a:ext cx="10616177" cy="4985980"/>
          </a:xfrm>
          <a:prstGeom prst="rect">
            <a:avLst/>
          </a:prstGeom>
          <a:solidFill>
            <a:schemeClr val="bg1">
              <a:alpha val="3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hu-HU" sz="3600" b="1" dirty="0"/>
              <a:t>Kik lehetnek tagjaink?</a:t>
            </a:r>
          </a:p>
          <a:p>
            <a:endParaRPr lang="hu-HU" dirty="0"/>
          </a:p>
          <a:p>
            <a:r>
              <a:rPr lang="hu-HU" sz="2400" dirty="0"/>
              <a:t>Olyan természetes személyek, </a:t>
            </a:r>
          </a:p>
          <a:p>
            <a:r>
              <a:rPr lang="hu-HU" sz="2400" dirty="0"/>
              <a:t>- akik a szövetkezet tevékenységében személyes közreműködést vállalnak, és</a:t>
            </a:r>
            <a:br>
              <a:rPr lang="hu-HU" sz="2400" dirty="0"/>
            </a:br>
            <a:r>
              <a:rPr lang="hu-HU" sz="2400" dirty="0"/>
              <a:t>- öregségi nyugdíjban részesülnek, és</a:t>
            </a:r>
          </a:p>
          <a:p>
            <a:r>
              <a:rPr lang="hu-HU" sz="2400" dirty="0"/>
              <a:t>    /Öregségi nyugdíjasnak kell tekinteni azt a személyt, aki </a:t>
            </a:r>
            <a:br>
              <a:rPr lang="hu-HU" sz="2400" dirty="0"/>
            </a:br>
            <a:r>
              <a:rPr lang="hu-HU" sz="2400" dirty="0"/>
              <a:t>                 – öregségi teljes nyugdíjban, </a:t>
            </a:r>
            <a:br>
              <a:rPr lang="hu-HU" sz="2400" dirty="0"/>
            </a:br>
            <a:r>
              <a:rPr lang="hu-HU" sz="2400" dirty="0"/>
              <a:t>                 – öregségi résznyugdíjban, </a:t>
            </a:r>
            <a:br>
              <a:rPr lang="hu-HU" sz="2400" dirty="0"/>
            </a:br>
            <a:r>
              <a:rPr lang="hu-HU" sz="2400" dirty="0"/>
              <a:t>                 – a nők 40 év jogosultsági idejének figyelembevételével megállapított nyugdíjban részesül. /</a:t>
            </a:r>
          </a:p>
          <a:p>
            <a:r>
              <a:rPr lang="hu-HU" sz="2400" dirty="0"/>
              <a:t>- kérik tagfelvételüket szövetkezetünkbe, és megvásárolnak legalább egy db. részjegyet (500,</a:t>
            </a:r>
            <a:r>
              <a:rPr lang="hu-HU" sz="2400" dirty="0" err="1"/>
              <a:t>-Ft</a:t>
            </a:r>
            <a:r>
              <a:rPr lang="hu-HU" sz="2400" dirty="0"/>
              <a:t>/db). </a:t>
            </a:r>
            <a:br>
              <a:rPr lang="hu-HU" sz="2400" dirty="0"/>
            </a:b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0336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1583" y="1568047"/>
            <a:ext cx="10515600" cy="5160131"/>
          </a:xfrm>
          <a:solidFill>
            <a:schemeClr val="bg1">
              <a:alpha val="30000"/>
            </a:schemeClr>
          </a:solidFill>
          <a:effectLst>
            <a:softEdge rad="63500"/>
          </a:effectLst>
        </p:spPr>
        <p:txBody>
          <a:bodyPr/>
          <a:lstStyle/>
          <a:p>
            <a:pPr marL="0" indent="0">
              <a:buNone/>
            </a:pPr>
            <a:r>
              <a:rPr lang="hu-HU" dirty="0"/>
              <a:t>Összehasonlító számítások az aktív korú munkavállalók és a nyugdíjas szövetkezet tagjainak munkadíjáról, annak költségeiről: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700644" y="392221"/>
            <a:ext cx="10616539" cy="769441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/>
              <a:t>ABACUS Közérdekű Nyugdíjas Szövetkezet</a:t>
            </a: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29689"/>
              </p:ext>
            </p:extLst>
          </p:nvPr>
        </p:nvGraphicFramePr>
        <p:xfrm>
          <a:off x="931370" y="2413507"/>
          <a:ext cx="10256026" cy="4141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6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0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28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66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5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Bruttó bér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Nettó bér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Bérköltség és járulékai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Nettó  szövetkezeti jövedelem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Nettó béremelés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szövetkezet részére vállalkozói díj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Munkáltató megtakarítása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-4,96%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Minimálbér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794,- Ft/óra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Pótlékos min.bér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és 6 óra között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1 032,- Ft/óra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Szakmai bérminimum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1 038,- Ft/óra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Pótlékos szakmai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és 6 óra között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1 349,- Ft/óra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Minimálbér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138 000 Ft/hó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25 530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158 700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909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Szakmai bérminimum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180 500 Ft/hó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218 405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153 425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33 392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207 575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4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/>
          <a:lstStyle/>
          <a:p>
            <a:pPr algn="ctr"/>
            <a:r>
              <a:rPr lang="hu-HU" b="1" dirty="0">
                <a:latin typeface="+mn-lt"/>
              </a:rPr>
              <a:t>ABACUS Közérdekű Nyugdíjas Szövetkezet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472266"/>
            <a:ext cx="10515600" cy="3352801"/>
          </a:xfrm>
          <a:solidFill>
            <a:schemeClr val="bg1">
              <a:alpha val="30000"/>
            </a:schemeClr>
          </a:solidFill>
          <a:effectLst>
            <a:softEdge rad="63500"/>
          </a:effectLst>
        </p:spPr>
        <p:txBody>
          <a:bodyPr/>
          <a:lstStyle/>
          <a:p>
            <a:pPr marL="0" indent="0">
              <a:buNone/>
            </a:pPr>
            <a:br>
              <a:rPr lang="hu-HU" b="1" dirty="0"/>
            </a:br>
            <a:r>
              <a:rPr lang="hu-HU" b="1" dirty="0"/>
              <a:t>Elérhetőségeink:</a:t>
            </a:r>
            <a:br>
              <a:rPr lang="hu-HU" b="1" dirty="0"/>
            </a:br>
            <a:endParaRPr lang="hu-HU" b="1" dirty="0"/>
          </a:p>
          <a:p>
            <a:r>
              <a:rPr lang="hu-HU" dirty="0" err="1"/>
              <a:t>www</a:t>
            </a:r>
            <a:r>
              <a:rPr lang="hu-HU" dirty="0"/>
              <a:t>. </a:t>
            </a:r>
            <a:r>
              <a:rPr lang="hu-HU" dirty="0" err="1"/>
              <a:t>abacusszovetkezet.hu</a:t>
            </a:r>
            <a:endParaRPr lang="hu-HU" dirty="0"/>
          </a:p>
          <a:p>
            <a:r>
              <a:rPr lang="hu-HU" dirty="0"/>
              <a:t>Telefon: 06-70/608-3656</a:t>
            </a:r>
          </a:p>
          <a:p>
            <a:r>
              <a:rPr lang="hu-HU" dirty="0"/>
              <a:t>Email: cseke.terez@pfw.hu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336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306</Words>
  <Application>Microsoft Office PowerPoint</Application>
  <PresentationFormat>Szélesvásznú</PresentationFormat>
  <Paragraphs>149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Közérdekű Nyugdíjas Szövetkezet</vt:lpstr>
      <vt:lpstr>PowerPoint-bemutató</vt:lpstr>
      <vt:lpstr>PowerPoint-bemutató</vt:lpstr>
      <vt:lpstr>ABACUS Közérdekű Nyugdíjas Szövetkezet</vt:lpstr>
      <vt:lpstr>PowerPoint-bemutató</vt:lpstr>
      <vt:lpstr>PowerPoint-bemutató</vt:lpstr>
      <vt:lpstr>ABACUS Közérdekű Nyugdíjas Szövetkezet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Mészáros Attila</dc:creator>
  <cp:lastModifiedBy>Mészáros Attila</cp:lastModifiedBy>
  <cp:revision>55</cp:revision>
  <cp:lastPrinted>2018-01-23T20:22:48Z</cp:lastPrinted>
  <dcterms:created xsi:type="dcterms:W3CDTF">2017-11-18T15:56:09Z</dcterms:created>
  <dcterms:modified xsi:type="dcterms:W3CDTF">2018-01-25T21:02:08Z</dcterms:modified>
</cp:coreProperties>
</file>